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-12689" lvl="1" marL="457189" marR="0" rtl="0" algn="l">
              <a:spcBef>
                <a:spcPts val="0"/>
              </a:spcBef>
              <a:defRPr/>
            </a:lvl2pPr>
            <a:lvl3pPr indent="-12677" lvl="2" marL="914377" marR="0" rtl="0" algn="l">
              <a:spcBef>
                <a:spcPts val="0"/>
              </a:spcBef>
              <a:defRPr/>
            </a:lvl3pPr>
            <a:lvl4pPr indent="-12665" lvl="3" marL="1371566" marR="0" rtl="0" algn="l">
              <a:spcBef>
                <a:spcPts val="0"/>
              </a:spcBef>
              <a:defRPr/>
            </a:lvl4pPr>
            <a:lvl5pPr indent="-12654" lvl="4" marL="1828754" marR="0" rtl="0" algn="l">
              <a:spcBef>
                <a:spcPts val="0"/>
              </a:spcBef>
              <a:defRPr/>
            </a:lvl5pPr>
            <a:lvl6pPr indent="-12643" lvl="5" marL="2285943" marR="0" rtl="0" algn="l">
              <a:spcBef>
                <a:spcPts val="0"/>
              </a:spcBef>
              <a:defRPr/>
            </a:lvl6pPr>
            <a:lvl7pPr indent="-12631" lvl="6" marL="2743131" marR="0" rtl="0" algn="l">
              <a:spcBef>
                <a:spcPts val="0"/>
              </a:spcBef>
              <a:defRPr/>
            </a:lvl7pPr>
            <a:lvl8pPr indent="-12619" lvl="7" marL="3200320" marR="0" rtl="0" algn="l">
              <a:spcBef>
                <a:spcPts val="0"/>
              </a:spcBef>
              <a:defRPr/>
            </a:lvl8pPr>
            <a:lvl9pPr indent="-12608" lvl="8" marL="3657509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-12689" lvl="1" marL="457189" marR="0" rtl="0" algn="l">
              <a:spcBef>
                <a:spcPts val="0"/>
              </a:spcBef>
              <a:defRPr/>
            </a:lvl2pPr>
            <a:lvl3pPr indent="-12677" lvl="2" marL="914377" marR="0" rtl="0" algn="l">
              <a:spcBef>
                <a:spcPts val="0"/>
              </a:spcBef>
              <a:defRPr/>
            </a:lvl3pPr>
            <a:lvl4pPr indent="-12665" lvl="3" marL="1371566" marR="0" rtl="0" algn="l">
              <a:spcBef>
                <a:spcPts val="0"/>
              </a:spcBef>
              <a:defRPr/>
            </a:lvl4pPr>
            <a:lvl5pPr indent="-12654" lvl="4" marL="1828754" marR="0" rtl="0" algn="l">
              <a:spcBef>
                <a:spcPts val="0"/>
              </a:spcBef>
              <a:defRPr/>
            </a:lvl5pPr>
            <a:lvl6pPr indent="-12643" lvl="5" marL="2285943" marR="0" rtl="0" algn="l">
              <a:spcBef>
                <a:spcPts val="0"/>
              </a:spcBef>
              <a:defRPr/>
            </a:lvl6pPr>
            <a:lvl7pPr indent="-12631" lvl="6" marL="2743131" marR="0" rtl="0" algn="l">
              <a:spcBef>
                <a:spcPts val="0"/>
              </a:spcBef>
              <a:defRPr/>
            </a:lvl7pPr>
            <a:lvl8pPr indent="-12619" lvl="7" marL="3200320" marR="0" rtl="0" algn="l">
              <a:spcBef>
                <a:spcPts val="0"/>
              </a:spcBef>
              <a:defRPr/>
            </a:lvl8pPr>
            <a:lvl9pPr indent="-12608" lvl="8" marL="3657509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-12689" lvl="1" marL="457189" marR="0" rtl="0" algn="l">
              <a:spcBef>
                <a:spcPts val="0"/>
              </a:spcBef>
              <a:defRPr/>
            </a:lvl2pPr>
            <a:lvl3pPr indent="-12677" lvl="2" marL="914377" marR="0" rtl="0" algn="l">
              <a:spcBef>
                <a:spcPts val="0"/>
              </a:spcBef>
              <a:defRPr/>
            </a:lvl3pPr>
            <a:lvl4pPr indent="-12665" lvl="3" marL="1371566" marR="0" rtl="0" algn="l">
              <a:spcBef>
                <a:spcPts val="0"/>
              </a:spcBef>
              <a:defRPr/>
            </a:lvl4pPr>
            <a:lvl5pPr indent="-12654" lvl="4" marL="1828754" marR="0" rtl="0" algn="l">
              <a:spcBef>
                <a:spcPts val="0"/>
              </a:spcBef>
              <a:defRPr/>
            </a:lvl5pPr>
            <a:lvl6pPr indent="-12643" lvl="5" marL="2285943" marR="0" rtl="0" algn="l">
              <a:spcBef>
                <a:spcPts val="0"/>
              </a:spcBef>
              <a:defRPr/>
            </a:lvl6pPr>
            <a:lvl7pPr indent="-12631" lvl="6" marL="2743131" marR="0" rtl="0" algn="l">
              <a:spcBef>
                <a:spcPts val="0"/>
              </a:spcBef>
              <a:defRPr/>
            </a:lvl7pPr>
            <a:lvl8pPr indent="-12619" lvl="7" marL="3200320" marR="0" rtl="0" algn="l">
              <a:spcBef>
                <a:spcPts val="0"/>
              </a:spcBef>
              <a:defRPr/>
            </a:lvl8pPr>
            <a:lvl9pPr indent="-12608" lvl="8" marL="3657509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-12689" lvl="1" marL="457189" marR="0" rtl="0" algn="l">
              <a:spcBef>
                <a:spcPts val="0"/>
              </a:spcBef>
              <a:defRPr/>
            </a:lvl2pPr>
            <a:lvl3pPr indent="-12677" lvl="2" marL="914377" marR="0" rtl="0" algn="l">
              <a:spcBef>
                <a:spcPts val="0"/>
              </a:spcBef>
              <a:defRPr/>
            </a:lvl3pPr>
            <a:lvl4pPr indent="-12665" lvl="3" marL="1371566" marR="0" rtl="0" algn="l">
              <a:spcBef>
                <a:spcPts val="0"/>
              </a:spcBef>
              <a:defRPr/>
            </a:lvl4pPr>
            <a:lvl5pPr indent="-12654" lvl="4" marL="1828754" marR="0" rtl="0" algn="l">
              <a:spcBef>
                <a:spcPts val="0"/>
              </a:spcBef>
              <a:defRPr/>
            </a:lvl5pPr>
            <a:lvl6pPr indent="-12643" lvl="5" marL="2285943" marR="0" rtl="0" algn="l">
              <a:spcBef>
                <a:spcPts val="0"/>
              </a:spcBef>
              <a:defRPr/>
            </a:lvl6pPr>
            <a:lvl7pPr indent="-12631" lvl="6" marL="2743131" marR="0" rtl="0" algn="l">
              <a:spcBef>
                <a:spcPts val="0"/>
              </a:spcBef>
              <a:defRPr/>
            </a:lvl7pPr>
            <a:lvl8pPr indent="-12619" lvl="7" marL="3200320" marR="0" rtl="0" algn="l">
              <a:spcBef>
                <a:spcPts val="0"/>
              </a:spcBef>
              <a:defRPr/>
            </a:lvl8pPr>
            <a:lvl9pPr indent="-12608" lvl="8" marL="3657509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7" name="Shape 57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0" name="Shape 61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" name="Shape 62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0" name="Shape 70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" name="Shape 781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Shape 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" name="Shape 848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Shape 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9" name="Shape 879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THANK YOU!</a:t>
            </a:r>
          </a:p>
        </p:txBody>
      </p:sp>
      <p:sp>
        <p:nvSpPr>
          <p:cNvPr id="888" name="Shape 88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7" name="Shape 89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THANK YOU!</a:t>
            </a:r>
          </a:p>
        </p:txBody>
      </p:sp>
      <p:sp>
        <p:nvSpPr>
          <p:cNvPr id="904" name="Shape 90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No Text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x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>
            <p:ph type="title"/>
          </p:nvPr>
        </p:nvSpPr>
        <p:spPr>
          <a:xfrm>
            <a:off x="50812" y="173521"/>
            <a:ext cx="9093300" cy="785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lvl="0" rtl="0" algn="ctr">
              <a:spcBef>
                <a:spcPts val="0"/>
              </a:spcBef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None/>
              <a:defRPr sz="1100"/>
            </a:lvl2pPr>
            <a:lvl3pPr lvl="2" rtl="0" algn="ctr">
              <a:spcBef>
                <a:spcPts val="0"/>
              </a:spcBef>
              <a:buNone/>
              <a:defRPr sz="1100"/>
            </a:lvl3pPr>
            <a:lvl4pPr lvl="3" rtl="0" algn="ctr">
              <a:spcBef>
                <a:spcPts val="0"/>
              </a:spcBef>
              <a:buNone/>
              <a:defRPr sz="1100"/>
            </a:lvl4pPr>
            <a:lvl5pPr lvl="4" rtl="0" algn="ctr">
              <a:spcBef>
                <a:spcPts val="0"/>
              </a:spcBef>
              <a:buNone/>
              <a:defRPr sz="1100"/>
            </a:lvl5pPr>
            <a:lvl6pPr lvl="5" rtl="0" algn="ctr">
              <a:spcBef>
                <a:spcPts val="0"/>
              </a:spcBef>
              <a:buNone/>
              <a:defRPr sz="1100"/>
            </a:lvl6pPr>
            <a:lvl7pPr lvl="6" rtl="0" algn="ctr">
              <a:spcBef>
                <a:spcPts val="0"/>
              </a:spcBef>
              <a:buNone/>
              <a:defRPr sz="1100"/>
            </a:lvl7pPr>
            <a:lvl8pPr lvl="7" rtl="0" algn="ctr">
              <a:spcBef>
                <a:spcPts val="0"/>
              </a:spcBef>
              <a:buNone/>
              <a:defRPr sz="1100"/>
            </a:lvl8pPr>
            <a:lvl9pPr lvl="8" rtl="0" algn="ctr">
              <a:spcBef>
                <a:spcPts val="0"/>
              </a:spcBef>
              <a:buNone/>
              <a:defRPr sz="1100"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10700" y="1382077"/>
            <a:ext cx="7749300" cy="64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lvl="0" rtl="0">
              <a:spcBef>
                <a:spcPts val="0"/>
              </a:spcBef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 sz="1100"/>
            </a:lvl2pPr>
            <a:lvl3pPr lvl="2" rtl="0">
              <a:spcBef>
                <a:spcPts val="0"/>
              </a:spcBef>
              <a:buNone/>
              <a:defRPr sz="1100"/>
            </a:lvl3pPr>
            <a:lvl4pPr lvl="3" rtl="0">
              <a:spcBef>
                <a:spcPts val="0"/>
              </a:spcBef>
              <a:buNone/>
              <a:defRPr sz="1100"/>
            </a:lvl4pPr>
            <a:lvl5pPr lvl="4" rtl="0">
              <a:spcBef>
                <a:spcPts val="0"/>
              </a:spcBef>
              <a:buNone/>
              <a:defRPr sz="1100"/>
            </a:lvl5pPr>
            <a:lvl6pPr lvl="5" rtl="0">
              <a:spcBef>
                <a:spcPts val="0"/>
              </a:spcBef>
              <a:buNone/>
              <a:defRPr sz="1100"/>
            </a:lvl6pPr>
            <a:lvl7pPr lvl="6" rtl="0">
              <a:spcBef>
                <a:spcPts val="0"/>
              </a:spcBef>
              <a:buNone/>
              <a:defRPr sz="1100"/>
            </a:lvl7pPr>
            <a:lvl8pPr lvl="7" rtl="0">
              <a:spcBef>
                <a:spcPts val="0"/>
              </a:spcBef>
              <a:buNone/>
              <a:defRPr sz="1100"/>
            </a:lvl8pPr>
            <a:lvl9pPr lvl="8" rtl="0">
              <a:spcBef>
                <a:spcPts val="0"/>
              </a:spcBef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nterstitial TItle Slide">
    <p:bg>
      <p:bgPr>
        <a:solidFill>
          <a:srgbClr val="133A5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type="title"/>
          </p:nvPr>
        </p:nvSpPr>
        <p:spPr>
          <a:xfrm>
            <a:off x="50812" y="55068"/>
            <a:ext cx="9093300" cy="50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lvl="0" rtl="0" algn="ctr">
              <a:spcBef>
                <a:spcPts val="0"/>
              </a:spcBef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buNone/>
              <a:defRPr sz="1100"/>
            </a:lvl2pPr>
            <a:lvl3pPr lvl="2" rtl="0" algn="ctr">
              <a:spcBef>
                <a:spcPts val="0"/>
              </a:spcBef>
              <a:buNone/>
              <a:defRPr sz="1100"/>
            </a:lvl3pPr>
            <a:lvl4pPr lvl="3" rtl="0" algn="ctr">
              <a:spcBef>
                <a:spcPts val="0"/>
              </a:spcBef>
              <a:buNone/>
              <a:defRPr sz="1100"/>
            </a:lvl4pPr>
            <a:lvl5pPr lvl="4" rtl="0" algn="ctr">
              <a:spcBef>
                <a:spcPts val="0"/>
              </a:spcBef>
              <a:buNone/>
              <a:defRPr sz="1100"/>
            </a:lvl5pPr>
            <a:lvl6pPr lvl="5" rtl="0" algn="ctr">
              <a:spcBef>
                <a:spcPts val="0"/>
              </a:spcBef>
              <a:buNone/>
              <a:defRPr sz="1100"/>
            </a:lvl6pPr>
            <a:lvl7pPr lvl="6" rtl="0" algn="ctr">
              <a:spcBef>
                <a:spcPts val="0"/>
              </a:spcBef>
              <a:buNone/>
              <a:defRPr sz="1100"/>
            </a:lvl7pPr>
            <a:lvl8pPr lvl="7" rtl="0" algn="ctr">
              <a:spcBef>
                <a:spcPts val="0"/>
              </a:spcBef>
              <a:buNone/>
              <a:defRPr sz="1100"/>
            </a:lvl8pPr>
            <a:lvl9pPr lvl="8" rtl="0" algn="ctr">
              <a:spcBef>
                <a:spcPts val="0"/>
              </a:spcBef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7DB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jp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pn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05.png"/><Relationship Id="rId5" Type="http://schemas.openxmlformats.org/officeDocument/2006/relationships/image" Target="../media/image12.jpg"/><Relationship Id="rId6" Type="http://schemas.openxmlformats.org/officeDocument/2006/relationships/image" Target="../media/image09.jpg"/><Relationship Id="rId7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4.pn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Relationship Id="rId6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Relationship Id="rId4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jp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jpg"/><Relationship Id="rId4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Relationship Id="rId4" Type="http://schemas.openxmlformats.org/officeDocument/2006/relationships/image" Target="../media/image42.png"/><Relationship Id="rId5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3.png"/><Relationship Id="rId4" Type="http://schemas.openxmlformats.org/officeDocument/2006/relationships/image" Target="../media/image4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Relationship Id="rId4" Type="http://schemas.openxmlformats.org/officeDocument/2006/relationships/image" Target="../media/image51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Relationship Id="rId4" Type="http://schemas.openxmlformats.org/officeDocument/2006/relationships/image" Target="../media/image53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Relationship Id="rId4" Type="http://schemas.openxmlformats.org/officeDocument/2006/relationships/image" Target="../media/image0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Relationship Id="rId4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1.png"/><Relationship Id="rId4" Type="http://schemas.openxmlformats.org/officeDocument/2006/relationships/image" Target="../media/image62.png"/><Relationship Id="rId5" Type="http://schemas.openxmlformats.org/officeDocument/2006/relationships/image" Target="../media/image50.png"/><Relationship Id="rId6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Relationship Id="rId4" Type="http://schemas.openxmlformats.org/officeDocument/2006/relationships/image" Target="../media/image29.png"/><Relationship Id="rId5" Type="http://schemas.openxmlformats.org/officeDocument/2006/relationships/image" Target="../media/image65.png"/><Relationship Id="rId6" Type="http://schemas.openxmlformats.org/officeDocument/2006/relationships/image" Target="../media/image2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2.png"/><Relationship Id="rId4" Type="http://schemas.openxmlformats.org/officeDocument/2006/relationships/image" Target="../media/image68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Relationship Id="rId4" Type="http://schemas.openxmlformats.org/officeDocument/2006/relationships/image" Target="../media/image26.png"/><Relationship Id="rId5" Type="http://schemas.openxmlformats.org/officeDocument/2006/relationships/image" Target="../media/image65.png"/><Relationship Id="rId6" Type="http://schemas.openxmlformats.org/officeDocument/2006/relationships/image" Target="../media/image2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jpg"/><Relationship Id="rId4" Type="http://schemas.openxmlformats.org/officeDocument/2006/relationships/image" Target="../media/image6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4.png"/><Relationship Id="rId4" Type="http://schemas.openxmlformats.org/officeDocument/2006/relationships/image" Target="../media/image0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3.png"/><Relationship Id="rId4" Type="http://schemas.openxmlformats.org/officeDocument/2006/relationships/image" Target="../media/image91.png"/><Relationship Id="rId5" Type="http://schemas.openxmlformats.org/officeDocument/2006/relationships/image" Target="../media/image8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0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9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04.png"/><Relationship Id="rId4" Type="http://schemas.openxmlformats.org/officeDocument/2006/relationships/image" Target="../media/image8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6.png"/><Relationship Id="rId4" Type="http://schemas.openxmlformats.org/officeDocument/2006/relationships/image" Target="../media/image94.png"/><Relationship Id="rId11" Type="http://schemas.openxmlformats.org/officeDocument/2006/relationships/image" Target="../media/image96.png"/><Relationship Id="rId10" Type="http://schemas.openxmlformats.org/officeDocument/2006/relationships/image" Target="../media/image95.png"/><Relationship Id="rId12" Type="http://schemas.openxmlformats.org/officeDocument/2006/relationships/image" Target="../media/image97.png"/><Relationship Id="rId9" Type="http://schemas.openxmlformats.org/officeDocument/2006/relationships/image" Target="../media/image90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Relationship Id="rId7" Type="http://schemas.openxmlformats.org/officeDocument/2006/relationships/image" Target="../media/image100.png"/><Relationship Id="rId8" Type="http://schemas.openxmlformats.org/officeDocument/2006/relationships/image" Target="../media/image9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6.png"/><Relationship Id="rId4" Type="http://schemas.openxmlformats.org/officeDocument/2006/relationships/image" Target="../media/image94.png"/><Relationship Id="rId5" Type="http://schemas.openxmlformats.org/officeDocument/2006/relationships/image" Target="../media/image100.png"/><Relationship Id="rId6" Type="http://schemas.openxmlformats.org/officeDocument/2006/relationships/image" Target="../media/image85.png"/><Relationship Id="rId7" Type="http://schemas.openxmlformats.org/officeDocument/2006/relationships/image" Target="../media/image90.png"/><Relationship Id="rId8" Type="http://schemas.openxmlformats.org/officeDocument/2006/relationships/image" Target="../media/image9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png"/><Relationship Id="rId4" Type="http://schemas.openxmlformats.org/officeDocument/2006/relationships/image" Target="../media/image07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9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04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7.jpg"/><Relationship Id="rId4" Type="http://schemas.openxmlformats.org/officeDocument/2006/relationships/image" Target="../media/image10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6.jpg"/><Relationship Id="rId4" Type="http://schemas.openxmlformats.org/officeDocument/2006/relationships/image" Target="../media/image04.png"/><Relationship Id="rId5" Type="http://schemas.openxmlformats.org/officeDocument/2006/relationships/image" Target="../media/image10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0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3.jpg"/><Relationship Id="rId4" Type="http://schemas.openxmlformats.org/officeDocument/2006/relationships/image" Target="../media/image110.png"/><Relationship Id="rId5" Type="http://schemas.openxmlformats.org/officeDocument/2006/relationships/image" Target="../media/image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 b="18273" l="4761" r="0" t="0"/>
          <a:stretch/>
        </p:blipFill>
        <p:spPr>
          <a:xfrm>
            <a:off x="-38550" y="-124868"/>
            <a:ext cx="9415499" cy="538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/>
          <p:nvPr/>
        </p:nvSpPr>
        <p:spPr>
          <a:xfrm>
            <a:off x="0" y="2145650"/>
            <a:ext cx="9377099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rIns="45675" tIns="456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None/>
            </a:pPr>
            <a:r>
              <a:t/>
            </a:r>
            <a:endParaRPr sz="4500">
              <a:solidFill>
                <a:srgbClr val="FFFFFF"/>
              </a:solidFill>
            </a:endParaRPr>
          </a:p>
        </p:txBody>
      </p:sp>
      <p:sp>
        <p:nvSpPr>
          <p:cNvPr id="25" name="Shape 25"/>
          <p:cNvSpPr/>
          <p:nvPr/>
        </p:nvSpPr>
        <p:spPr>
          <a:xfrm>
            <a:off x="493500" y="3895625"/>
            <a:ext cx="40977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rIns="45675" tIns="456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GB" sz="2400">
                <a:solidFill>
                  <a:srgbClr val="FFFFFF"/>
                </a:solidFill>
              </a:rPr>
              <a:t>Alain Tiemblo</a:t>
            </a: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400">
                <a:solidFill>
                  <a:srgbClr val="FFFFFF"/>
                </a:solidFill>
              </a:rPr>
              <a:t>Security Lead Developer</a:t>
            </a: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8969" y="423003"/>
            <a:ext cx="2696699" cy="9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/>
          <p:nvPr/>
        </p:nvSpPr>
        <p:spPr>
          <a:xfrm>
            <a:off x="-38541" y="-121944"/>
            <a:ext cx="9415500" cy="5387400"/>
          </a:xfrm>
          <a:prstGeom prst="rect">
            <a:avLst/>
          </a:prstGeom>
          <a:solidFill>
            <a:srgbClr val="000000">
              <a:alpha val="12549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˘=</a:t>
            </a:r>
          </a:p>
        </p:txBody>
      </p:sp>
      <p:sp>
        <p:nvSpPr>
          <p:cNvPr id="28" name="Shape 28"/>
          <p:cNvSpPr txBox="1"/>
          <p:nvPr>
            <p:ph type="ctrTitle"/>
          </p:nvPr>
        </p:nvSpPr>
        <p:spPr>
          <a:xfrm>
            <a:off x="741131" y="-2918"/>
            <a:ext cx="7772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Web Security</a:t>
            </a:r>
          </a:p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Let’s Hack to Protect!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3174" y="0"/>
            <a:ext cx="38576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707225" y="-21370"/>
            <a:ext cx="7772400" cy="17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Password Hashing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14441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Do not store passwords clear!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125225" y="997125"/>
            <a:ext cx="8944499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Compromising of databases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Company’s responsibility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25225" y="997125"/>
            <a:ext cx="8944499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Hashing just the password is bad!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99750" y="703850"/>
            <a:ext cx="894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Hint: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“Based on 15 millions Google accounts, 50% of users choose from the same ~1 million passwords”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937" y="138325"/>
            <a:ext cx="7728122" cy="4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Solutions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125225" y="997125"/>
            <a:ext cx="8944499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concatenate password with a unique salt per user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use a more complex algorithm such as bcrypt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They leaked data :(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748087" y="3006700"/>
            <a:ext cx="1501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Adobe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152M accounts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237" y="1594750"/>
            <a:ext cx="1315225" cy="13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2253100" y="3006700"/>
            <a:ext cx="1501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Ashley Madison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31M accounts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4312" y="1594750"/>
            <a:ext cx="1369170" cy="131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3844300" y="3006700"/>
            <a:ext cx="1501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000webhost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14M accounts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337" y="1594750"/>
            <a:ext cx="1315225" cy="131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396325" y="3006700"/>
            <a:ext cx="1501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gamigo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8M accounts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6837300" y="3006700"/>
            <a:ext cx="15015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</a:rPr>
              <a:t>Heroes of Newerth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8M accounts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9351" y="1608600"/>
            <a:ext cx="1184049" cy="13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49" y="1594750"/>
            <a:ext cx="1387200" cy="131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Going further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0" y="1271700"/>
            <a:ext cx="78105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99750" y="3359550"/>
            <a:ext cx="89445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https://haveibeenpwned.com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ctrTitle"/>
          </p:nvPr>
        </p:nvSpPr>
        <p:spPr>
          <a:xfrm>
            <a:off x="707231" y="-21368"/>
            <a:ext cx="77724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Brute Force</a:t>
            </a:r>
          </a:p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Password Reset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About Me</a:t>
            </a:r>
          </a:p>
        </p:txBody>
      </p:sp>
      <p:sp>
        <p:nvSpPr>
          <p:cNvPr id="35" name="Shape 35"/>
          <p:cNvSpPr txBox="1"/>
          <p:nvPr/>
        </p:nvSpPr>
        <p:spPr>
          <a:xfrm>
            <a:off x="1765250" y="769975"/>
            <a:ext cx="70464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Alain Tiemblo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Web Security Lead Developer @ BlaBlaCar</a:t>
            </a:r>
          </a:p>
        </p:txBody>
      </p:sp>
      <p:pic>
        <p:nvPicPr>
          <p:cNvPr id="36" name="Shape 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25" y="769975"/>
            <a:ext cx="13335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Principle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128350" y="769975"/>
            <a:ext cx="88062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Attacker has a large list of emails, and he wants to know which ones have an account on our website.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He tries to reset the password for each email until he gets a message other than “This account doesn’t exist”...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12" y="330224"/>
            <a:ext cx="8810774" cy="118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12" y="2160412"/>
            <a:ext cx="8810774" cy="1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0" y="1617575"/>
            <a:ext cx="9144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Yep, this email has an account at BlaBlaCar.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0" y="3391850"/>
            <a:ext cx="9144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Nope, this email has no account with us.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Solution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28350" y="769975"/>
            <a:ext cx="88062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Always display a success message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Do not reset passwords more than once a day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ctrTitle"/>
          </p:nvPr>
        </p:nvSpPr>
        <p:spPr>
          <a:xfrm>
            <a:off x="707231" y="-21368"/>
            <a:ext cx="7772400" cy="5143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Brute Force</a:t>
            </a:r>
          </a:p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Login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Principle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28350" y="769975"/>
            <a:ext cx="88062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Attacker has (somehow) obtained a member’s email.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He also possesses a list of common passwords.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He tries to log in using the email he’s obtained and the whole list of passwords.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550" y="167424"/>
            <a:ext cx="5798049" cy="4240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16" y="3073000"/>
            <a:ext cx="380249" cy="34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161550" y="167425"/>
            <a:ext cx="28830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chemeClr val="lt1"/>
                </a:solidFill>
              </a:rPr>
              <a:t>Testing a dictionary of passwords is as simple as that.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chemeClr val="lt1"/>
                </a:solidFill>
              </a:rPr>
              <a:t>Thanks Fabien!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Solution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28350" y="769975"/>
            <a:ext cx="8806200" cy="3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Limit number of login tries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ctrTitle"/>
          </p:nvPr>
        </p:nvSpPr>
        <p:spPr>
          <a:xfrm>
            <a:off x="707225" y="-21370"/>
            <a:ext cx="77724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Cross-Site Scripting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8726" y="1177474"/>
            <a:ext cx="6746549" cy="331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Hacker’s goal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125225" y="997125"/>
            <a:ext cx="894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Code injection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99750" y="449600"/>
            <a:ext cx="894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We need to gather information...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And we display them back.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374" y="1010151"/>
            <a:ext cx="3545248" cy="96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8162" y="2458050"/>
            <a:ext cx="3496724" cy="155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ctrTitle"/>
          </p:nvPr>
        </p:nvSpPr>
        <p:spPr>
          <a:xfrm>
            <a:off x="223200" y="0"/>
            <a:ext cx="8697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Why does security matter?</a:t>
            </a:r>
          </a:p>
        </p:txBody>
      </p:sp>
      <p:pic>
        <p:nvPicPr>
          <p:cNvPr id="42" name="Shape 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125225" y="997125"/>
            <a:ext cx="8944499" cy="3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Unsafe code looks like: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99" y="1512824"/>
            <a:ext cx="8944500" cy="5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86200" y="2448350"/>
            <a:ext cx="8944499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What if hacker sets his name to: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852" y="3195214"/>
            <a:ext cx="2887174" cy="4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101875" y="300250"/>
            <a:ext cx="894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Even worse: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7" y="1366600"/>
            <a:ext cx="8902023" cy="86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37" y="2660850"/>
            <a:ext cx="8902025" cy="8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Solutions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125225" y="769975"/>
            <a:ext cx="8944499" cy="89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Proper escaping strategy taking care of the encoding 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99750" y="2904172"/>
            <a:ext cx="8944499" cy="4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Use Twig template engine! 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12" y="1964650"/>
            <a:ext cx="8883527" cy="79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37" y="3445750"/>
            <a:ext cx="8883524" cy="5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Pitfall: wrong escaping strategy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99750" y="1131025"/>
            <a:ext cx="8944500" cy="27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762" y="2334875"/>
            <a:ext cx="31337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25" y="1493900"/>
            <a:ext cx="27622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112" y="3373162"/>
            <a:ext cx="39528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2374025" y="2363412"/>
            <a:ext cx="475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>
                <a:solidFill>
                  <a:schemeClr val="lt1"/>
                </a:solidFill>
              </a:rPr>
              <a:t>=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4308925" y="3418612"/>
            <a:ext cx="4752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chemeClr val="lt1"/>
                </a:solidFill>
              </a:rPr>
              <a:t>=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html_attr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99750" y="868800"/>
            <a:ext cx="8944500" cy="97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A better XML compliance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197" y="3293977"/>
            <a:ext cx="358000" cy="3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187" y="2067625"/>
            <a:ext cx="306024" cy="3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0600" y="1844400"/>
            <a:ext cx="36576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00" y="3085025"/>
            <a:ext cx="527685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js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99750" y="742425"/>
            <a:ext cx="89445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b="1" lang="en-GB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alert(document.cookie);</a:t>
            </a:r>
            <a:r>
              <a:rPr lang="en-GB" sz="2300">
                <a:solidFill>
                  <a:srgbClr val="FFFFFF"/>
                </a:solidFill>
              </a:rPr>
              <a:t> in </a:t>
            </a:r>
            <a:r>
              <a:rPr b="1" lang="en-GB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regex</a:t>
            </a:r>
            <a:r>
              <a:rPr lang="en-GB" sz="2300">
                <a:solidFill>
                  <a:srgbClr val="FFFFFF"/>
                </a:solidFill>
              </a:rPr>
              <a:t>? 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49" y="1791675"/>
            <a:ext cx="4645999" cy="26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275" y="1890502"/>
            <a:ext cx="361100" cy="3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50" y="1791675"/>
            <a:ext cx="4157474" cy="26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700" y="1890500"/>
            <a:ext cx="306024" cy="3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CSS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99750" y="742425"/>
            <a:ext cx="89445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b="1" lang="en-GB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FFFFFF;} body { display:none;</a:t>
            </a:r>
            <a:r>
              <a:rPr lang="en-GB" sz="2300">
                <a:solidFill>
                  <a:srgbClr val="FFFFFF"/>
                </a:solidFill>
              </a:rPr>
              <a:t> in </a:t>
            </a:r>
            <a:r>
              <a:rPr b="1" lang="en-GB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user_color</a:t>
            </a:r>
            <a:r>
              <a:rPr lang="en-GB" sz="2300">
                <a:solidFill>
                  <a:srgbClr val="FFFFFF"/>
                </a:solidFill>
              </a:rPr>
              <a:t>? 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575" y="1799525"/>
            <a:ext cx="4700374" cy="192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2850" y="1842952"/>
            <a:ext cx="361100" cy="3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00" y="1799525"/>
            <a:ext cx="3979375" cy="25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0700" y="1870475"/>
            <a:ext cx="306024" cy="3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Pitfall: rich-text editors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61" y="868925"/>
            <a:ext cx="8555273" cy="34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699" y="421275"/>
            <a:ext cx="6051776" cy="383732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242800" y="439775"/>
            <a:ext cx="24384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When displaying back the given content, we should keep this beautiful formatting...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375" y="164375"/>
            <a:ext cx="6009250" cy="42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/>
        </p:nvSpPr>
        <p:spPr>
          <a:xfrm>
            <a:off x="447000" y="234475"/>
            <a:ext cx="8250000" cy="40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600">
                <a:solidFill>
                  <a:srgbClr val="FFFFFF"/>
                </a:solidFill>
              </a:rPr>
              <a:t>Disclaimer!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200">
                <a:solidFill>
                  <a:srgbClr val="FFFFFF"/>
                </a:solidFill>
              </a:rPr>
              <a:t>The following example is something </a:t>
            </a:r>
          </a:p>
          <a:p>
            <a:pPr lvl="0" rtl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200">
                <a:solidFill>
                  <a:srgbClr val="FFFFFF"/>
                </a:solidFill>
              </a:rPr>
              <a:t>I did years ago…!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200">
              <a:solidFill>
                <a:srgbClr val="FFFFFF"/>
              </a:solidFill>
            </a:endParaRPr>
          </a:p>
          <a:p>
            <a:pPr lvl="0" rtl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Now I am an angel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375" y="164375"/>
            <a:ext cx="6009250" cy="42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162" y="3378375"/>
            <a:ext cx="306024" cy="3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Disable JavaScript</a:t>
            </a: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677" y="849525"/>
            <a:ext cx="7153600" cy="358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Inject what you want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25" y="1001073"/>
            <a:ext cx="6704425" cy="225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050" y="2418750"/>
            <a:ext cx="3656150" cy="2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375" y="164375"/>
            <a:ext cx="6009250" cy="42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162" y="3378375"/>
            <a:ext cx="306024" cy="3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337" y="3378375"/>
            <a:ext cx="306024" cy="3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No Built-in WYSIWYG Validator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99750" y="868800"/>
            <a:ext cx="8944499" cy="36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Client-Side editors.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No generic solution.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500" y="73125"/>
            <a:ext cx="6158975" cy="43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387" y="3370100"/>
            <a:ext cx="306024" cy="3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562" y="3370100"/>
            <a:ext cx="306024" cy="3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50825" y="55069"/>
            <a:ext cx="9093300" cy="7148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Solutions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99750" y="868800"/>
            <a:ext cx="8944500" cy="16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sanitize data using HTMLPurifier ( </a:t>
            </a:r>
            <a:r>
              <a:rPr lang="en-GB" sz="2300">
                <a:solidFill>
                  <a:schemeClr val="lt1"/>
                </a:solidFill>
              </a:rPr>
              <a:t>http://htmlpurifier.org/ )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use HTMLPuriferBundle and </a:t>
            </a:r>
            <a:r>
              <a:rPr lang="en-GB" sz="23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|purify</a:t>
            </a:r>
            <a:r>
              <a:rPr lang="en-GB" sz="2300">
                <a:solidFill>
                  <a:srgbClr val="FFFFFF"/>
                </a:solidFill>
              </a:rPr>
              <a:t> filter in Symfony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175" y="2118550"/>
            <a:ext cx="2379249" cy="237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Use HttpOnly cookies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87" y="1293425"/>
            <a:ext cx="29622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5612" y="2356312"/>
            <a:ext cx="2562225" cy="1781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Shape 381"/>
          <p:cNvCxnSpPr>
            <a:stCxn id="379" idx="2"/>
            <a:endCxn id="380" idx="1"/>
          </p:cNvCxnSpPr>
          <p:nvPr/>
        </p:nvCxnSpPr>
        <p:spPr>
          <a:xfrm>
            <a:off x="2497525" y="2112575"/>
            <a:ext cx="2568000" cy="1134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500" y="73125"/>
            <a:ext cx="6158975" cy="43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387" y="3370100"/>
            <a:ext cx="306024" cy="3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562" y="3370100"/>
            <a:ext cx="306024" cy="3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562" y="3812850"/>
            <a:ext cx="306024" cy="3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It doesn’t only happen to others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150" y="878377"/>
            <a:ext cx="6967698" cy="36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550" y="51275"/>
            <a:ext cx="6006899" cy="4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687" y="1412625"/>
            <a:ext cx="1078625" cy="9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521" y="122175"/>
            <a:ext cx="6004951" cy="436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ctrTitle"/>
          </p:nvPr>
        </p:nvSpPr>
        <p:spPr>
          <a:xfrm>
            <a:off x="707225" y="-21370"/>
            <a:ext cx="7772400" cy="161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SMS Verification Hacks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500" y="1223175"/>
            <a:ext cx="6709783" cy="37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Protect profile changes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62" y="917250"/>
            <a:ext cx="7136475" cy="35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>
            <a:off x="3078716" y="3555328"/>
            <a:ext cx="3675000" cy="833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50" y="1899387"/>
            <a:ext cx="1933024" cy="193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801" y="2101437"/>
            <a:ext cx="1967025" cy="173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x="801287" y="1512687"/>
            <a:ext cx="1666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Phone Change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6227912" y="3832412"/>
            <a:ext cx="1666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Email Change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3650025" y="4331075"/>
            <a:ext cx="1101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3800">
                <a:solidFill>
                  <a:srgbClr val="FFFFFF"/>
                </a:solidFill>
              </a:rPr>
              <a:t>****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3717275" y="1216525"/>
            <a:ext cx="1101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3800">
                <a:solidFill>
                  <a:srgbClr val="FFFFFF"/>
                </a:solidFill>
              </a:rPr>
              <a:t>****</a:t>
            </a:r>
          </a:p>
        </p:txBody>
      </p:sp>
      <p:cxnSp>
        <p:nvCxnSpPr>
          <p:cNvPr id="430" name="Shape 430"/>
          <p:cNvCxnSpPr>
            <a:stCxn id="426" idx="3"/>
            <a:endCxn id="429" idx="1"/>
          </p:cNvCxnSpPr>
          <p:nvPr/>
        </p:nvCxnSpPr>
        <p:spPr>
          <a:xfrm flipH="1" rot="10800000">
            <a:off x="2468087" y="1493937"/>
            <a:ext cx="1249200" cy="212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1" name="Shape 431"/>
          <p:cNvCxnSpPr>
            <a:endCxn id="425" idx="0"/>
          </p:cNvCxnSpPr>
          <p:nvPr/>
        </p:nvCxnSpPr>
        <p:spPr>
          <a:xfrm>
            <a:off x="4818213" y="1493937"/>
            <a:ext cx="2243100" cy="607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2" name="Shape 432"/>
          <p:cNvCxnSpPr>
            <a:stCxn id="427" idx="1"/>
            <a:endCxn id="428" idx="3"/>
          </p:cNvCxnSpPr>
          <p:nvPr/>
        </p:nvCxnSpPr>
        <p:spPr>
          <a:xfrm flipH="1">
            <a:off x="4751012" y="4025762"/>
            <a:ext cx="1476900" cy="582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33" name="Shape 433"/>
          <p:cNvCxnSpPr>
            <a:stCxn id="428" idx="1"/>
            <a:endCxn id="424" idx="2"/>
          </p:cNvCxnSpPr>
          <p:nvPr/>
        </p:nvCxnSpPr>
        <p:spPr>
          <a:xfrm rot="10800000">
            <a:off x="1592625" y="3832325"/>
            <a:ext cx="2057400" cy="776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34" name="Shape 434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Solution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Solutions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Send an SMS to the old phone number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PIN form bruteforcing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837" y="885074"/>
            <a:ext cx="6817050" cy="35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062" y="1246425"/>
            <a:ext cx="2628900" cy="1381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Shape 450"/>
          <p:cNvCxnSpPr/>
          <p:nvPr/>
        </p:nvCxnSpPr>
        <p:spPr>
          <a:xfrm rot="10800000">
            <a:off x="2405512" y="2406462"/>
            <a:ext cx="3297600" cy="704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Solutions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Stop validating codes after a certain number of attempts.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300">
                <a:solidFill>
                  <a:srgbClr val="FFFFFF"/>
                </a:solidFill>
              </a:rPr>
              <a:t>Invalidate code after a short period of time.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SMS Flooding</a:t>
            </a:r>
          </a:p>
        </p:txBody>
      </p:sp>
      <p:pic>
        <p:nvPicPr>
          <p:cNvPr id="464" name="Shape 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762" y="909062"/>
            <a:ext cx="6817050" cy="359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25" y="1350475"/>
            <a:ext cx="2390775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6" name="Shape 466"/>
          <p:cNvCxnSpPr/>
          <p:nvPr/>
        </p:nvCxnSpPr>
        <p:spPr>
          <a:xfrm flipH="1">
            <a:off x="1797462" y="2466125"/>
            <a:ext cx="4878000" cy="541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Solutions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FFFFFF"/>
                </a:solidFill>
              </a:rPr>
              <a:t>Limit number of “Resend” uses.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Disposable phone numbers</a:t>
            </a:r>
          </a:p>
        </p:txBody>
      </p:sp>
      <p:pic>
        <p:nvPicPr>
          <p:cNvPr id="480" name="Shape 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550" y="1375787"/>
            <a:ext cx="3890274" cy="89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73" y="1489250"/>
            <a:ext cx="4683600" cy="6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/>
        </p:nvSpPr>
        <p:spPr>
          <a:xfrm>
            <a:off x="50825" y="2432175"/>
            <a:ext cx="90933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3000">
                <a:solidFill>
                  <a:srgbClr val="FFFFFF"/>
                </a:solidFill>
              </a:rPr>
              <a:t>Beware: yopmail for phones exists!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24" y="152400"/>
            <a:ext cx="8648949" cy="440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Solutions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103650" y="1055725"/>
            <a:ext cx="8936700" cy="11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FFFFFF"/>
                </a:solidFill>
              </a:rPr>
              <a:t>Validate phone numbers legitimacy.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984" y="2353125"/>
            <a:ext cx="3896039" cy="11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937" y="199612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50825" y="55075"/>
            <a:ext cx="57519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3800"/>
              <a:t>SenderID Spoofing</a:t>
            </a:r>
          </a:p>
        </p:txBody>
      </p:sp>
      <p:pic>
        <p:nvPicPr>
          <p:cNvPr id="498" name="Shape 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097" y="92450"/>
            <a:ext cx="2903502" cy="44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075" y="3654375"/>
            <a:ext cx="5525398" cy="815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0" name="Shape 500"/>
          <p:cNvCxnSpPr>
            <a:stCxn id="501" idx="2"/>
          </p:cNvCxnSpPr>
          <p:nvPr/>
        </p:nvCxnSpPr>
        <p:spPr>
          <a:xfrm>
            <a:off x="627209" y="2823868"/>
            <a:ext cx="1878900" cy="126329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2" name="Shape 502"/>
          <p:cNvCxnSpPr/>
          <p:nvPr/>
        </p:nvCxnSpPr>
        <p:spPr>
          <a:xfrm flipH="1" rot="10800000">
            <a:off x="4901175" y="599500"/>
            <a:ext cx="2697900" cy="111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503" name="Shape 5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231" y="1067376"/>
            <a:ext cx="1201530" cy="12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068" y="2008743"/>
            <a:ext cx="926282" cy="8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Don’t use brands as SenderID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37" y="1276437"/>
            <a:ext cx="3886200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1877112" y="1291400"/>
            <a:ext cx="1374000" cy="53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2" name="Shape 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262" y="1954525"/>
            <a:ext cx="306024" cy="3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387" y="1276450"/>
            <a:ext cx="4041775" cy="19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/>
          <p:nvPr/>
        </p:nvSpPr>
        <p:spPr>
          <a:xfrm>
            <a:off x="6517112" y="1291400"/>
            <a:ext cx="752100" cy="5937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15" name="Shape 5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9487" y="1954527"/>
            <a:ext cx="361100" cy="36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/>
        </p:nvSpPr>
        <p:spPr>
          <a:xfrm>
            <a:off x="234500" y="67525"/>
            <a:ext cx="5550000" cy="10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Social Engineering…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...because humans are easy to crack!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4499" y="116262"/>
            <a:ext cx="3207624" cy="4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049" y="1158350"/>
            <a:ext cx="4092899" cy="30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Give context!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425" y="1604212"/>
            <a:ext cx="3886200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/>
          <p:nvPr/>
        </p:nvSpPr>
        <p:spPr>
          <a:xfrm>
            <a:off x="5040675" y="2544325"/>
            <a:ext cx="2706600" cy="1308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2" name="Shape 5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1375" y="2254777"/>
            <a:ext cx="361100" cy="3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375" y="1604225"/>
            <a:ext cx="4347700" cy="21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8700" y="2358150"/>
            <a:ext cx="306024" cy="306024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x="413950" y="2729475"/>
            <a:ext cx="2975700" cy="84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Clickjacking</a:t>
            </a:r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850" y="887350"/>
            <a:ext cx="5333225" cy="3999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3" name="Shape 543"/>
          <p:cNvCxnSpPr/>
          <p:nvPr/>
        </p:nvCxnSpPr>
        <p:spPr>
          <a:xfrm flipH="1" rot="10800000">
            <a:off x="3458925" y="2347375"/>
            <a:ext cx="1435800" cy="524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44" name="Shape 544"/>
          <p:cNvCxnSpPr/>
          <p:nvPr/>
        </p:nvCxnSpPr>
        <p:spPr>
          <a:xfrm>
            <a:off x="3369175" y="2278325"/>
            <a:ext cx="1553400" cy="58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45" name="Shape 5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2825" y="2081199"/>
            <a:ext cx="1057050" cy="10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37" y="125075"/>
            <a:ext cx="7419326" cy="438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Shape 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62" y="556375"/>
            <a:ext cx="8931273" cy="36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/>
          <p:nvPr/>
        </p:nvSpPr>
        <p:spPr>
          <a:xfrm>
            <a:off x="1396040" y="3458224"/>
            <a:ext cx="3270600" cy="455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Shape 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50" y="660039"/>
            <a:ext cx="8841300" cy="33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Shape 565"/>
          <p:cNvSpPr/>
          <p:nvPr/>
        </p:nvSpPr>
        <p:spPr>
          <a:xfrm>
            <a:off x="1725150" y="708562"/>
            <a:ext cx="4844400" cy="42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5001725" y="3369312"/>
            <a:ext cx="3582600" cy="42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37" y="906824"/>
            <a:ext cx="9024924" cy="27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Shape 573"/>
          <p:cNvSpPr/>
          <p:nvPr/>
        </p:nvSpPr>
        <p:spPr>
          <a:xfrm>
            <a:off x="2674437" y="3038400"/>
            <a:ext cx="932100" cy="421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350" y="101100"/>
            <a:ext cx="6999300" cy="43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24" y="85725"/>
            <a:ext cx="7815150" cy="4396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Shape 580"/>
          <p:cNvCxnSpPr/>
          <p:nvPr/>
        </p:nvCxnSpPr>
        <p:spPr>
          <a:xfrm>
            <a:off x="5712661" y="2217597"/>
            <a:ext cx="939000" cy="1928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62" y="2253150"/>
            <a:ext cx="3459329" cy="20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6937" y="1497324"/>
            <a:ext cx="3459324" cy="206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037" y="731475"/>
            <a:ext cx="3230601" cy="2043374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>
            <p:ph type="title"/>
          </p:nvPr>
        </p:nvSpPr>
        <p:spPr>
          <a:xfrm>
            <a:off x="176362" y="1680450"/>
            <a:ext cx="2480700" cy="5106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2400"/>
              <a:t>opacity = 0</a:t>
            </a:r>
          </a:p>
        </p:txBody>
      </p:sp>
      <p:sp>
        <p:nvSpPr>
          <p:cNvPr id="590" name="Shape 590"/>
          <p:cNvSpPr txBox="1"/>
          <p:nvPr>
            <p:ph type="title"/>
          </p:nvPr>
        </p:nvSpPr>
        <p:spPr>
          <a:xfrm>
            <a:off x="3146250" y="921525"/>
            <a:ext cx="2480700" cy="5106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2400"/>
              <a:t>opacity = 0.7</a:t>
            </a:r>
          </a:p>
        </p:txBody>
      </p:sp>
      <p:sp>
        <p:nvSpPr>
          <p:cNvPr id="591" name="Shape 591"/>
          <p:cNvSpPr txBox="1"/>
          <p:nvPr>
            <p:ph type="title"/>
          </p:nvPr>
        </p:nvSpPr>
        <p:spPr>
          <a:xfrm>
            <a:off x="6111987" y="100450"/>
            <a:ext cx="2480700" cy="5106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2400"/>
              <a:t>opacity = 0.999</a:t>
            </a:r>
          </a:p>
        </p:txBody>
      </p:sp>
      <p:sp>
        <p:nvSpPr>
          <p:cNvPr id="592" name="Shape 592"/>
          <p:cNvSpPr txBox="1"/>
          <p:nvPr>
            <p:ph type="title"/>
          </p:nvPr>
        </p:nvSpPr>
        <p:spPr>
          <a:xfrm>
            <a:off x="4220237" y="4022200"/>
            <a:ext cx="4716000" cy="6552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2400"/>
              <a:t>The Good News: </a:t>
            </a:r>
          </a:p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2400"/>
              <a:t>You’ll travel to the sun anyway!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X-Frame-Options header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1910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b="1" lang="en-GB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X-Frame-Options: SAMEORIGIN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-419100" lvl="0" marL="457200" rtl="0">
              <a:lnSpc>
                <a:spcPct val="108000"/>
              </a:lnSpc>
              <a:spcBef>
                <a:spcPts val="0"/>
              </a:spcBef>
              <a:buClr>
                <a:schemeClr val="lt1"/>
              </a:buClr>
              <a:buSzPct val="100000"/>
              <a:buChar char="-"/>
            </a:pPr>
            <a:r>
              <a:rPr b="1" lang="en-GB" sz="3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X-Frame-Options: DENY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JavaScript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62" y="1140600"/>
            <a:ext cx="8868474" cy="27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Shape 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00" y="86574"/>
            <a:ext cx="8948199" cy="376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Shape 613"/>
          <p:cNvCxnSpPr/>
          <p:nvPr/>
        </p:nvCxnSpPr>
        <p:spPr>
          <a:xfrm rot="10800000">
            <a:off x="7750350" y="3540875"/>
            <a:ext cx="705900" cy="7902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ctrTitle"/>
          </p:nvPr>
        </p:nvSpPr>
        <p:spPr>
          <a:xfrm>
            <a:off x="707231" y="-21368"/>
            <a:ext cx="7772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Cross-Site Request Forgery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3600">
                <a:solidFill>
                  <a:schemeClr val="lt1"/>
                </a:solidFill>
              </a:rPr>
              <a:t>or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3600">
                <a:solidFill>
                  <a:schemeClr val="lt1"/>
                </a:solidFill>
              </a:rPr>
              <a:t>CSRF</a:t>
            </a: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900">
                <a:solidFill>
                  <a:schemeClr val="lt1"/>
                </a:solidFill>
              </a:rPr>
              <a:t>What the hell are those tokens in my forms!</a:t>
            </a:r>
          </a:p>
        </p:txBody>
      </p:sp>
      <p:pic>
        <p:nvPicPr>
          <p:cNvPr id="619" name="Shape 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Shape 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23025"/>
            <a:ext cx="7920075" cy="441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37" y="147475"/>
            <a:ext cx="8417522" cy="433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Shape 632"/>
          <p:cNvCxnSpPr/>
          <p:nvPr/>
        </p:nvCxnSpPr>
        <p:spPr>
          <a:xfrm flipH="1">
            <a:off x="1734355" y="1960287"/>
            <a:ext cx="2940300" cy="186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oval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Shape 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0" y="243499"/>
            <a:ext cx="9015001" cy="422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/>
          <p:nvPr/>
        </p:nvSpPr>
        <p:spPr>
          <a:xfrm>
            <a:off x="1382425" y="1527550"/>
            <a:ext cx="7537200" cy="30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435" y="202625"/>
            <a:ext cx="6313801" cy="4279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6" name="Shape 646"/>
          <p:cNvCxnSpPr/>
          <p:nvPr/>
        </p:nvCxnSpPr>
        <p:spPr>
          <a:xfrm>
            <a:off x="993762" y="1079063"/>
            <a:ext cx="3238800" cy="1825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stealth"/>
          </a:ln>
        </p:spPr>
      </p:cxn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237" y="71825"/>
            <a:ext cx="6613525" cy="447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0" y="243499"/>
            <a:ext cx="9015001" cy="4221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/>
          <p:nvPr/>
        </p:nvSpPr>
        <p:spPr>
          <a:xfrm>
            <a:off x="1382425" y="1527550"/>
            <a:ext cx="7537200" cy="30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Use a CSRF token!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FFFFFF"/>
                </a:solidFill>
              </a:rPr>
              <a:t>By default, Symfony automatically generates tokens in all forms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1" y="3155753"/>
            <a:ext cx="9014224" cy="113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Don’t forget your login form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FFFFFF"/>
                </a:solidFill>
              </a:rPr>
              <a:t>Attacker may use his own credentials to log-in a user.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Don’t forget your logout buttons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FFFFFF"/>
                </a:solidFill>
              </a:rPr>
              <a:t>Attacker can exploit this kind of vulnerability to chase users away.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type="ctrTitle"/>
          </p:nvPr>
        </p:nvSpPr>
        <p:spPr>
          <a:xfrm>
            <a:off x="707225" y="-21374"/>
            <a:ext cx="77724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Website Crawling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775" y="992875"/>
            <a:ext cx="3797300" cy="37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Attacker’s objectives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400">
                <a:solidFill>
                  <a:srgbClr val="FFFFFF"/>
                </a:solidFill>
              </a:rPr>
              <a:t>Study business’ market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400">
                <a:solidFill>
                  <a:srgbClr val="FFFFFF"/>
                </a:solidFill>
              </a:rPr>
              <a:t>Create a phishing website with real data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400">
                <a:solidFill>
                  <a:srgbClr val="FFFFFF"/>
                </a:solidFill>
              </a:rPr>
              <a:t>Gather content for resell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Hard to protect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9370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600">
                <a:solidFill>
                  <a:schemeClr val="lt1"/>
                </a:solidFill>
              </a:rPr>
              <a:t>Regular users should not be impacted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  <a:p>
            <a:pPr indent="-39370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600">
                <a:solidFill>
                  <a:srgbClr val="FFFFFF"/>
                </a:solidFill>
              </a:rPr>
              <a:t>No generic solution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67" y="1008275"/>
            <a:ext cx="444700" cy="4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852275" y="1080200"/>
            <a:ext cx="543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= IP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299" y="1080200"/>
            <a:ext cx="393330" cy="426824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Shape 705"/>
          <p:cNvSpPr txBox="1"/>
          <p:nvPr/>
        </p:nvSpPr>
        <p:spPr>
          <a:xfrm>
            <a:off x="2072875" y="1080425"/>
            <a:ext cx="2183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= Session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3502" y="2533400"/>
            <a:ext cx="444699" cy="4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Shape 7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56" y="2533400"/>
            <a:ext cx="444699" cy="4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627" y="2230175"/>
            <a:ext cx="270375" cy="3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/>
          <p:nvPr/>
        </p:nvSpPr>
        <p:spPr>
          <a:xfrm>
            <a:off x="3172225" y="1545050"/>
            <a:ext cx="4001700" cy="286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 txBox="1"/>
          <p:nvPr/>
        </p:nvSpPr>
        <p:spPr>
          <a:xfrm>
            <a:off x="3373975" y="1538225"/>
            <a:ext cx="3598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2300">
                <a:solidFill>
                  <a:schemeClr val="lt1"/>
                </a:solidFill>
              </a:rPr>
              <a:t>Time interval</a:t>
            </a:r>
          </a:p>
        </p:txBody>
      </p:sp>
      <p:cxnSp>
        <p:nvCxnSpPr>
          <p:cNvPr id="711" name="Shape 711"/>
          <p:cNvCxnSpPr/>
          <p:nvPr/>
        </p:nvCxnSpPr>
        <p:spPr>
          <a:xfrm>
            <a:off x="3379825" y="1987100"/>
            <a:ext cx="35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263179" y="2230162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1852" y="3414987"/>
            <a:ext cx="444699" cy="4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575" y="333462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98" y="2534701"/>
            <a:ext cx="444699" cy="4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27" y="30314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Shape 7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1862" y="3338354"/>
            <a:ext cx="444700" cy="49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014" y="3035112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20062" y="3091287"/>
            <a:ext cx="393324" cy="3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77" y="2230175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7231" y="3334637"/>
            <a:ext cx="444699" cy="4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402" y="3031412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173" y="3335938"/>
            <a:ext cx="444699" cy="4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852" y="3031412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5187" y="2536812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339" y="22335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9475" y="2540542"/>
            <a:ext cx="444700" cy="49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627" y="22373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5852" y="2569925"/>
            <a:ext cx="444699" cy="4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Shape 7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4806" y="2569925"/>
            <a:ext cx="444699" cy="4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Shape 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977" y="22667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795529" y="22666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Shape 7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748" y="2571226"/>
            <a:ext cx="444699" cy="4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427" y="22667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1525" y="3353587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677" y="3050362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Shape 7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5812" y="3357317"/>
            <a:ext cx="444700" cy="49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Shape 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964" y="3054075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Shape 7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6089" y="3334650"/>
            <a:ext cx="444699" cy="4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Shape 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802" y="3050375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3275" y="3353600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427" y="3050375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7562" y="3357329"/>
            <a:ext cx="444700" cy="49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714" y="30540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3977" y="3353612"/>
            <a:ext cx="444699" cy="4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2931" y="3353612"/>
            <a:ext cx="444699" cy="4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102" y="30503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73654" y="3050375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873" y="3354913"/>
            <a:ext cx="444699" cy="4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552" y="30503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6900" y="2565200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52" y="2261975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Shape 7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1187" y="2568929"/>
            <a:ext cx="444700" cy="49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Shape 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339" y="22656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Shape 7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602" y="2565212"/>
            <a:ext cx="444699" cy="48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Shape 7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6556" y="2565212"/>
            <a:ext cx="444699" cy="4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727" y="22619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Shape 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377279" y="2261975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Shape 7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1900" y="259022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9052" y="22870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6187" y="2593954"/>
            <a:ext cx="444700" cy="490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Shape 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339" y="2290712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1556" y="2590237"/>
            <a:ext cx="444699" cy="4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727" y="2287012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498" y="2591538"/>
            <a:ext cx="444699" cy="4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5177" y="2287012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Shape 7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" y="3334637"/>
            <a:ext cx="444699" cy="4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Shape 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679" y="30314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5025" y="3353600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Shape 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2177" y="3050375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5974" y="2597850"/>
            <a:ext cx="393330" cy="4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7452" y="2297037"/>
            <a:ext cx="270375" cy="27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16349" y="3362463"/>
            <a:ext cx="574375" cy="4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Shape 77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34737" y="3066552"/>
            <a:ext cx="337573" cy="35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Shape 7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648" y="3352688"/>
            <a:ext cx="444699" cy="48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Shape 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327" y="3048162"/>
            <a:ext cx="270375" cy="3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Shape 777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Counting sessions per IP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Shape 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67" y="899025"/>
            <a:ext cx="444700" cy="4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Shape 784"/>
          <p:cNvSpPr txBox="1"/>
          <p:nvPr/>
        </p:nvSpPr>
        <p:spPr>
          <a:xfrm>
            <a:off x="852275" y="970950"/>
            <a:ext cx="5439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= IP</a:t>
            </a:r>
          </a:p>
        </p:txBody>
      </p:sp>
      <p:pic>
        <p:nvPicPr>
          <p:cNvPr id="785" name="Shape 7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1299" y="970950"/>
            <a:ext cx="393330" cy="426824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Shape 786"/>
          <p:cNvSpPr txBox="1"/>
          <p:nvPr/>
        </p:nvSpPr>
        <p:spPr>
          <a:xfrm>
            <a:off x="2072875" y="971175"/>
            <a:ext cx="2183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= Session</a:t>
            </a:r>
          </a:p>
        </p:txBody>
      </p:sp>
      <p:sp>
        <p:nvSpPr>
          <p:cNvPr id="787" name="Shape 787"/>
          <p:cNvSpPr/>
          <p:nvPr/>
        </p:nvSpPr>
        <p:spPr>
          <a:xfrm>
            <a:off x="3172225" y="1435800"/>
            <a:ext cx="4001700" cy="2867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8" name="Shape 788"/>
          <p:cNvSpPr txBox="1"/>
          <p:nvPr/>
        </p:nvSpPr>
        <p:spPr>
          <a:xfrm>
            <a:off x="3373975" y="1428975"/>
            <a:ext cx="3598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300">
                <a:solidFill>
                  <a:schemeClr val="lt1"/>
                </a:solidFill>
              </a:rPr>
              <a:t>Time interval</a:t>
            </a:r>
          </a:p>
        </p:txBody>
      </p:sp>
      <p:cxnSp>
        <p:nvCxnSpPr>
          <p:cNvPr id="789" name="Shape 789"/>
          <p:cNvCxnSpPr/>
          <p:nvPr/>
        </p:nvCxnSpPr>
        <p:spPr>
          <a:xfrm>
            <a:off x="3379825" y="1877850"/>
            <a:ext cx="358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triangle"/>
            <a:tailEnd len="lg" w="lg" type="triangle"/>
          </a:ln>
        </p:spPr>
      </p:cxnSp>
      <p:pic>
        <p:nvPicPr>
          <p:cNvPr id="790" name="Shape 7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412" y="3237062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Shape 7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64" y="293383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125" y="280557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277" y="250235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425" y="232307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Shape 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577" y="201985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Shape 7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162" y="3236862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314" y="293363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Shape 7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2875" y="280537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27" y="250215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Shape 8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837" y="3201312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Shape 8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989" y="28980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Shape 8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4550" y="276982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702" y="24666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Shape 8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850" y="228732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002" y="19841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587" y="3201112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739" y="28978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Shape 8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0300" y="276962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Shape 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452" y="24664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4600" y="228712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752" y="19839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3225" y="280547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377" y="250225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525" y="232297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Shape 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677" y="201975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Shape 8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262" y="3236762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414" y="293353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Shape 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8975" y="280527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Shape 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127" y="250205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Shape 8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275" y="232277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427" y="201955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Shape 8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9012" y="3201312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164" y="289808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725" y="276982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Shape 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877" y="24666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Shape 8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9025" y="228732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177" y="1984100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3939" y="3309425"/>
            <a:ext cx="444699" cy="4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2150" y="2985724"/>
            <a:ext cx="393324" cy="3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649" y="2267850"/>
            <a:ext cx="393330" cy="4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9977" y="2019837"/>
            <a:ext cx="270375" cy="27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12" y="3236862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Shape 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64" y="2933637"/>
            <a:ext cx="270375" cy="30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Shape 8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825" y="2322875"/>
            <a:ext cx="444700" cy="48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Shape 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977" y="2019650"/>
            <a:ext cx="270375" cy="3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Counting visits per session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Website Crawling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1186800" y="769975"/>
            <a:ext cx="67704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300">
                <a:solidFill>
                  <a:schemeClr val="lt1"/>
                </a:solidFill>
              </a:rPr>
              <a:t>Does user uses proxies?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234900" y="1268875"/>
            <a:ext cx="86460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lt1"/>
                </a:solidFill>
              </a:rPr>
              <a:t>If $_SERVER ($request-&gt;server-&gt;get() in Symfony) contains one of the following keys, answer is </a:t>
            </a:r>
            <a:r>
              <a:rPr lang="en-GB" sz="2400">
                <a:solidFill>
                  <a:srgbClr val="FF0000"/>
                </a:solidFill>
              </a:rPr>
              <a:t>YES</a:t>
            </a:r>
            <a:r>
              <a:rPr lang="en-GB" sz="2400">
                <a:solidFill>
                  <a:schemeClr val="lt1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chemeClr val="lt1"/>
                </a:solidFill>
              </a:rPr>
              <a:t>CLIENT_IP, FORWARDED, FORWARDED_FOR, FORWARDED_FOR_IP, HTTP_CLIENT_IP, HTTP_FORWARDED, HTTP_FORWARDED_FOR, HTTP_FORWARDED_FOR_IP, HTTP_PC_REMOTE_ADDR, HTTP_PROXY_CONNECTION', HTTP_VIA, HTTP_X_FORWARDED, HTTP_X_FORWARDED_FOR, HTTP_X_FORWARDED_FOR_IP, HTTP_X_IMFORWARDS, HTTP_XROXY_CONNECTION, VIA, X_FORWARDED, X_FORWARDED_FOR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chemeClr val="lt1"/>
                </a:solidFill>
              </a:rPr>
              <a:t>High-anonymous proxies are rare.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475" y="114300"/>
            <a:ext cx="6543675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Hiding a strategy on an image</a:t>
            </a:r>
          </a:p>
        </p:txBody>
      </p:sp>
      <p:pic>
        <p:nvPicPr>
          <p:cNvPr id="851" name="Shape 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0" y="978649"/>
            <a:ext cx="4145298" cy="17786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852" name="Shape 852"/>
          <p:cNvCxnSpPr/>
          <p:nvPr/>
        </p:nvCxnSpPr>
        <p:spPr>
          <a:xfrm>
            <a:off x="1081075" y="1224025"/>
            <a:ext cx="2099700" cy="186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853" name="Shape 8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9150" y="3075548"/>
            <a:ext cx="6541525" cy="135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6875" y="937250"/>
            <a:ext cx="4608900" cy="186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5" name="Shape 855"/>
          <p:cNvCxnSpPr/>
          <p:nvPr/>
        </p:nvCxnSpPr>
        <p:spPr>
          <a:xfrm rot="10800000">
            <a:off x="7898950" y="2722700"/>
            <a:ext cx="9300" cy="123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Javascript execution</a:t>
            </a:r>
          </a:p>
        </p:txBody>
      </p:sp>
      <p:pic>
        <p:nvPicPr>
          <p:cNvPr id="862" name="Shape 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25" y="816589"/>
            <a:ext cx="9143998" cy="374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Scoring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128350" y="76997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19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100">
                <a:solidFill>
                  <a:schemeClr val="lt1"/>
                </a:solidFill>
              </a:rPr>
              <a:t>Give a score to all violated rules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>
              <a:lnSpc>
                <a:spcPct val="108000"/>
              </a:lnSpc>
              <a:spcBef>
                <a:spcPts val="0"/>
              </a:spcBef>
              <a:buClr>
                <a:srgbClr val="FFFFFF"/>
              </a:buClr>
              <a:buSzPct val="100000"/>
              <a:buChar char="-"/>
            </a:pPr>
            <a:r>
              <a:rPr lang="en-GB" sz="2100">
                <a:solidFill>
                  <a:srgbClr val="FFFFFF"/>
                </a:solidFill>
              </a:rPr>
              <a:t>Display a captcha (or other) when scores reach your limit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33A5F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 txBox="1"/>
          <p:nvPr>
            <p:ph type="ctrTitle"/>
          </p:nvPr>
        </p:nvSpPr>
        <p:spPr>
          <a:xfrm>
            <a:off x="223200" y="0"/>
            <a:ext cx="8697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 rtl="0" algn="ctr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FFFFF"/>
                </a:solidFill>
              </a:rPr>
              <a:t> A final word</a:t>
            </a:r>
          </a:p>
        </p:txBody>
      </p:sp>
      <p:pic>
        <p:nvPicPr>
          <p:cNvPr id="875" name="Shape 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Shape 881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/>
              <a:t>BlaBlaCar is Hiring!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1186800" y="769975"/>
            <a:ext cx="67704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2300">
                <a:solidFill>
                  <a:schemeClr val="lt1"/>
                </a:solidFill>
              </a:rPr>
              <a:t>In a very stressful environment ;)</a:t>
            </a:r>
          </a:p>
        </p:txBody>
      </p:sp>
      <p:pic>
        <p:nvPicPr>
          <p:cNvPr id="883" name="Shape 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6274" y="1385274"/>
            <a:ext cx="4782197" cy="3586648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Shape 884"/>
          <p:cNvSpPr txBox="1"/>
          <p:nvPr/>
        </p:nvSpPr>
        <p:spPr>
          <a:xfrm>
            <a:off x="234900" y="1268875"/>
            <a:ext cx="3839700" cy="32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900">
                <a:solidFill>
                  <a:schemeClr val="lt1"/>
                </a:solidFill>
              </a:rPr>
              <a:t>Passionate about Web Security?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900">
                <a:solidFill>
                  <a:schemeClr val="lt1"/>
                </a:solidFill>
              </a:rPr>
              <a:t>Come and see me!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900">
                <a:solidFill>
                  <a:schemeClr val="lt1"/>
                </a:solidFill>
              </a:rPr>
              <a:t>Motivated to join an innovative and fast-growing international company?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900">
                <a:solidFill>
                  <a:schemeClr val="lt1"/>
                </a:solidFill>
              </a:rPr>
              <a:t>Meet us at our stand!</a:t>
            </a:r>
          </a:p>
        </p:txBody>
      </p:sp>
      <p:pic>
        <p:nvPicPr>
          <p:cNvPr id="885" name="Shape 8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5" y="55076"/>
            <a:ext cx="1398050" cy="10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/>
        </p:nvSpPr>
        <p:spPr>
          <a:xfrm>
            <a:off x="-16350" y="204300"/>
            <a:ext cx="9176700" cy="14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5500">
                <a:solidFill>
                  <a:srgbClr val="FFFFFF"/>
                </a:solidFill>
              </a:rPr>
              <a:t>Questions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4500">
              <a:solidFill>
                <a:srgbClr val="FFFFFF"/>
              </a:solidFill>
            </a:endParaRPr>
          </a:p>
          <a:p>
            <a:pPr lvl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91" name="Shape 8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Shape 8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2572" y="2162450"/>
            <a:ext cx="2044840" cy="2202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 txBox="1"/>
          <p:nvPr/>
        </p:nvSpPr>
        <p:spPr>
          <a:xfrm>
            <a:off x="106604" y="2162450"/>
            <a:ext cx="6651900" cy="22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3300">
                <a:solidFill>
                  <a:srgbClr val="FFFFFF"/>
                </a:solidFill>
              </a:rPr>
              <a:t>Detailed slides soon available at: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3300">
                <a:solidFill>
                  <a:srgbClr val="FFFFFF"/>
                </a:solidFill>
              </a:rPr>
              <a:t>https://goo.gl/zByw3v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type="title"/>
          </p:nvPr>
        </p:nvSpPr>
        <p:spPr>
          <a:xfrm>
            <a:off x="50825" y="55069"/>
            <a:ext cx="9093300" cy="714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Want to go further?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765250" y="769975"/>
            <a:ext cx="70464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@ninsuo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chemeClr val="lt1"/>
                </a:solidFill>
              </a:rPr>
              <a:t>ninsuo@gmail.com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https://github.com/ninsuo 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>
                <a:solidFill>
                  <a:srgbClr val="FFFFFF"/>
                </a:solidFill>
              </a:rPr>
              <a:t>http://ninsuo.com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25" y="769975"/>
            <a:ext cx="13335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/>
        </p:nvSpPr>
        <p:spPr>
          <a:xfrm>
            <a:off x="6703792" y="279018"/>
            <a:ext cx="2211899" cy="861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91425" rIns="91425" tIns="4572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0" lang="en-GB" sz="2000" u="none" cap="none" strike="noStrike">
                <a:solidFill>
                  <a:srgbClr val="FFFFFF"/>
                </a:solidFill>
              </a:rPr>
              <a:t>Follow me!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i="0" lang="en-GB" sz="2800" u="none" cap="none" strike="noStrike">
                <a:solidFill>
                  <a:srgbClr val="FFFFFF"/>
                </a:solidFill>
              </a:rPr>
              <a:t>@nbrusson</a:t>
            </a:r>
          </a:p>
        </p:txBody>
      </p:sp>
      <p:pic>
        <p:nvPicPr>
          <p:cNvPr id="907" name="Shape 907"/>
          <p:cNvPicPr preferRelativeResize="0"/>
          <p:nvPr/>
        </p:nvPicPr>
        <p:blipFill rotWithShape="1">
          <a:blip r:embed="rId3">
            <a:alphaModFix/>
          </a:blip>
          <a:srcRect b="0" l="-90" r="-30" t="0"/>
          <a:stretch/>
        </p:blipFill>
        <p:spPr>
          <a:xfrm>
            <a:off x="-25400" y="0"/>
            <a:ext cx="9169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Shape 908"/>
          <p:cNvSpPr/>
          <p:nvPr/>
        </p:nvSpPr>
        <p:spPr>
          <a:xfrm>
            <a:off x="-32817" y="-121931"/>
            <a:ext cx="9415499" cy="5387399"/>
          </a:xfrm>
          <a:prstGeom prst="rect">
            <a:avLst/>
          </a:prstGeom>
          <a:solidFill>
            <a:srgbClr val="000000">
              <a:alpha val="23460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Shape 909"/>
          <p:cNvSpPr txBox="1"/>
          <p:nvPr/>
        </p:nvSpPr>
        <p:spPr>
          <a:xfrm>
            <a:off x="-16425" y="114300"/>
            <a:ext cx="9176700" cy="1412099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4500">
                <a:solidFill>
                  <a:srgbClr val="FFFFFF"/>
                </a:solidFill>
              </a:rPr>
              <a:t>Thanks!</a:t>
            </a:r>
          </a:p>
          <a:p>
            <a:pPr lvl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910" name="Shape 910"/>
          <p:cNvPicPr preferRelativeResize="0"/>
          <p:nvPr/>
        </p:nvPicPr>
        <p:blipFill rotWithShape="1">
          <a:blip r:embed="rId4">
            <a:alphaModFix/>
          </a:blip>
          <a:srcRect b="45896" l="0" r="0" t="0"/>
          <a:stretch/>
        </p:blipFill>
        <p:spPr>
          <a:xfrm>
            <a:off x="-17859" y="3526371"/>
            <a:ext cx="9179718" cy="161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